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4"/>
  </p:sldMasterIdLst>
  <p:notesMasterIdLst>
    <p:notesMasterId r:id="rId17"/>
  </p:notesMasterIdLst>
  <p:handoutMasterIdLst>
    <p:handoutMasterId r:id="rId18"/>
  </p:handoutMasterIdLst>
  <p:sldIdLst>
    <p:sldId id="258" r:id="rId5"/>
    <p:sldId id="264" r:id="rId6"/>
    <p:sldId id="266" r:id="rId7"/>
    <p:sldId id="265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708" y="10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9" d="100"/>
          <a:sy n="79" d="100"/>
        </p:scale>
        <p:origin x="249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06F081-8781-4431-8FD4-2CF608CD7C47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6E42EF-B2A2-4428-A098-E6934E2840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619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6CA47C-B7FD-4BE9-B0E6-81BA758D95F2}" type="datetimeFigureOut">
              <a:rPr lang="en-US" smtClean="0"/>
              <a:t>6/8/2017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3716F0-385D-4F6E-BE54-A09D410D2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426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716F0-385D-4F6E-BE54-A09D410D24C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846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716F0-385D-4F6E-BE54-A09D410D24C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230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716F0-385D-4F6E-BE54-A09D410D24C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224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716F0-385D-4F6E-BE54-A09D410D24C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445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716F0-385D-4F6E-BE54-A09D410D24C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2923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716F0-385D-4F6E-BE54-A09D410D24C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1854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716F0-385D-4F6E-BE54-A09D410D24C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5690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716F0-385D-4F6E-BE54-A09D410D24C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3072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716F0-385D-4F6E-BE54-A09D410D24C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2592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716F0-385D-4F6E-BE54-A09D410D24C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225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716F0-385D-4F6E-BE54-A09D410D24C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138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24136-D290-48F3-A182-4C46BEB5146B}" type="datetime1">
              <a:rPr lang="en-US" smtClean="0"/>
              <a:t>6/8/2017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06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A9F4F-03AD-4497-A65D-076601BD41D2}" type="datetime1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7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BF3AC-A781-43AA-8BD5-B12F49168B94}" type="datetime1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092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56A41-C91B-43FF-9881-F5DA9878418F}" type="datetime1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79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7AA76-41EE-4C13-950E-E611B8B8FC52}" type="datetime1">
              <a:rPr lang="en-US" smtClean="0"/>
              <a:t>6/8/2017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727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07A26-E7BC-4498-97E4-87AF12377CA9}" type="datetime1">
              <a:rPr lang="en-US" smtClean="0"/>
              <a:t>6/8/2017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66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A4171-1117-4486-993C-35A7470D8847}" type="datetime1">
              <a:rPr lang="en-US" smtClean="0"/>
              <a:t>6/8/2017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173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4CB8-1563-4663-81DB-74EB416C19BE}" type="datetime1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02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24CE-2468-448B-87C1-A92EDD78369B}" type="datetime1">
              <a:rPr lang="en-US" smtClean="0"/>
              <a:t>6/8/2017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EBBA73-5E68-4B97-B8C1-59DDC62CFDA7}"/>
              </a:ext>
            </a:extLst>
          </p:cNvPr>
          <p:cNvSpPr/>
          <p:nvPr userDrawn="1"/>
        </p:nvSpPr>
        <p:spPr>
          <a:xfrm>
            <a:off x="490709" y="0"/>
            <a:ext cx="1170432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275035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1720-76E7-46E6-B0AA-057287C42052}" type="datetime1">
              <a:rPr lang="en-US" smtClean="0"/>
              <a:t>6/8/2017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3527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1720-76E7-46E6-B0AA-057287C42052}" type="datetime1">
              <a:rPr lang="en-US" smtClean="0"/>
              <a:t>6/8/2017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41785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1720-76E7-46E6-B0AA-057287C42052}" type="datetime1">
              <a:rPr lang="en-US" smtClean="0"/>
              <a:t>6/8/2017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7007490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1720-76E7-46E6-B0AA-057287C42052}" type="datetime1">
              <a:rPr lang="en-US" smtClean="0"/>
              <a:t>6/8/2017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1876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1720-76E7-46E6-B0AA-057287C42052}" type="datetime1">
              <a:rPr lang="en-US" smtClean="0"/>
              <a:t>6/8/2017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67732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1720-76E7-46E6-B0AA-057287C42052}" type="datetime1">
              <a:rPr lang="en-US" smtClean="0"/>
              <a:t>6/8/2017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7345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D44C-38B1-4D0F-9006-D5774F331095}" type="datetime1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5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D518A-FD4F-4358-B95B-9DB5A17160FB}" type="datetime1">
              <a:rPr lang="en-US" smtClean="0"/>
              <a:t>6/8/2017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88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1720-76E7-46E6-B0AA-057287C42052}" type="datetime1">
              <a:rPr lang="en-US" smtClean="0"/>
              <a:t>6/8/2017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6206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isc.sans.edu/forums/diary/What+did+we+Learn+from+WannaCry+Oh+Wait+We+Already+Knew+That/22444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sc.sans.edu/diary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hyperlink" Target="https://threatpost.com/" TargetMode="External"/><Relationship Id="rId4" Type="http://schemas.openxmlformats.org/officeDocument/2006/relationships/hyperlink" Target="https://krebsonsecurity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4037" y="227161"/>
            <a:ext cx="10363200" cy="1975104"/>
          </a:xfrm>
        </p:spPr>
        <p:txBody>
          <a:bodyPr/>
          <a:lstStyle/>
          <a:p>
            <a:pPr algn="l"/>
            <a:r>
              <a:rPr lang="en-US" dirty="0" err="1"/>
              <a:t>Wannacry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614" y="2202265"/>
            <a:ext cx="9001462" cy="1655762"/>
          </a:xfrm>
        </p:spPr>
        <p:txBody>
          <a:bodyPr/>
          <a:lstStyle/>
          <a:p>
            <a:pPr algn="l"/>
            <a:r>
              <a:rPr lang="en-US" dirty="0"/>
              <a:t>Wait, We already knew that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9ACC947-AD64-47B9-AB92-E68E9191FA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127" y="1354948"/>
            <a:ext cx="5307345" cy="42544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76694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116945" y="977946"/>
            <a:ext cx="7213600" cy="5579872"/>
          </a:xfrm>
        </p:spPr>
        <p:txBody>
          <a:bodyPr>
            <a:normAutofit/>
          </a:bodyPr>
          <a:lstStyle/>
          <a:p>
            <a:pPr lvl="0"/>
            <a:endParaRPr lang="en-US" dirty="0"/>
          </a:p>
          <a:p>
            <a:pPr marL="68580" lvl="0" indent="0">
              <a:buNone/>
            </a:pPr>
            <a:r>
              <a:rPr lang="en-US" sz="3200" u="sng" dirty="0"/>
              <a:t>SANS Daily Diary</a:t>
            </a:r>
          </a:p>
          <a:p>
            <a:pPr marL="454914" lvl="1" indent="0">
              <a:buNone/>
            </a:pPr>
            <a:r>
              <a:rPr lang="en-US" sz="2800" dirty="0"/>
              <a:t>What did we learn from </a:t>
            </a:r>
            <a:r>
              <a:rPr lang="en-US" sz="2800" dirty="0" err="1"/>
              <a:t>WannaCry</a:t>
            </a:r>
            <a:r>
              <a:rPr lang="en-US" sz="2800" dirty="0"/>
              <a:t>? </a:t>
            </a:r>
          </a:p>
          <a:p>
            <a:pPr marL="768096" lvl="2" indent="0">
              <a:lnSpc>
                <a:spcPct val="100000"/>
              </a:lnSpc>
              <a:buNone/>
            </a:pPr>
            <a:r>
              <a:rPr lang="en-US" sz="2400" dirty="0"/>
              <a:t>– Oh Wait, We Already Knew that</a:t>
            </a:r>
          </a:p>
          <a:p>
            <a:pPr marL="768096" lvl="2" indent="0">
              <a:lnSpc>
                <a:spcPct val="100000"/>
              </a:lnSpc>
              <a:buNone/>
            </a:pPr>
            <a:r>
              <a:rPr lang="en-US" sz="2400" dirty="0"/>
              <a:t>	By: Rob </a:t>
            </a:r>
            <a:r>
              <a:rPr lang="en-US" sz="2400" dirty="0" err="1"/>
              <a:t>VandenBrink</a:t>
            </a:r>
            <a:endParaRPr lang="en-US" sz="2400" dirty="0"/>
          </a:p>
          <a:p>
            <a:pPr marL="1033272" lvl="3" indent="0">
              <a:buNone/>
            </a:pPr>
            <a:endParaRPr lang="en-US" sz="2000" dirty="0">
              <a:hlinkClick r:id="rId2"/>
            </a:endParaRPr>
          </a:p>
          <a:p>
            <a:pPr marL="1033272" lvl="3" indent="0">
              <a:buNone/>
            </a:pPr>
            <a:r>
              <a:rPr lang="en-US" sz="2000" dirty="0">
                <a:hlinkClick r:id="rId2"/>
              </a:rPr>
              <a:t>https://isc.sans.edu/forums/diary/What+did+we+Learn+from+WannaCry+Oh+Wait+We+Already+Knew+That/22444/</a:t>
            </a:r>
            <a:endParaRPr lang="en-US" sz="2000" dirty="0"/>
          </a:p>
          <a:p>
            <a:pPr marL="1033272" lvl="3" indent="0">
              <a:buNone/>
            </a:pPr>
            <a:endParaRPr lang="en-US" dirty="0"/>
          </a:p>
          <a:p>
            <a:pPr lvl="0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2B14E2-4D1F-4DBB-99BE-6C4CD49F50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71" y="512064"/>
            <a:ext cx="4502547" cy="261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17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92C8CB3-F02D-4B22-9C27-0FFF5CCB0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559" y="517236"/>
            <a:ext cx="10353761" cy="1326321"/>
          </a:xfrm>
        </p:spPr>
        <p:txBody>
          <a:bodyPr/>
          <a:lstStyle/>
          <a:p>
            <a:pPr algn="l"/>
            <a:r>
              <a:rPr lang="en-US" u="sng" dirty="0"/>
              <a:t>Patch!!!!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19200" y="1589104"/>
            <a:ext cx="8349673" cy="4766456"/>
          </a:xfrm>
        </p:spPr>
        <p:txBody>
          <a:bodyPr/>
          <a:lstStyle/>
          <a:p>
            <a:pPr marL="68580" lvl="0" indent="0">
              <a:buNone/>
            </a:pPr>
            <a:r>
              <a:rPr lang="en-US" sz="3200" dirty="0"/>
              <a:t>Patch Tuesday -&gt; Reboot Wednesday</a:t>
            </a:r>
          </a:p>
          <a:p>
            <a:pPr marL="68580" lvl="0" indent="0">
              <a:buNone/>
            </a:pPr>
            <a:endParaRPr lang="en-US" sz="3200" dirty="0"/>
          </a:p>
          <a:p>
            <a:pPr marL="68580" lvl="0" indent="0">
              <a:buNone/>
            </a:pPr>
            <a:r>
              <a:rPr lang="en-US" sz="3200" dirty="0"/>
              <a:t>7 Day Max for Testing</a:t>
            </a:r>
          </a:p>
          <a:p>
            <a:pPr marL="68580" lvl="0" indent="0">
              <a:buNone/>
            </a:pPr>
            <a:endParaRPr lang="en-US" sz="3200" dirty="0"/>
          </a:p>
          <a:p>
            <a:pPr marL="68580" lvl="0" indent="0">
              <a:buNone/>
            </a:pPr>
            <a:r>
              <a:rPr lang="en-US" sz="3200" dirty="0"/>
              <a:t>No Test Process??</a:t>
            </a:r>
          </a:p>
          <a:p>
            <a:pPr marL="454914" lvl="1" indent="0">
              <a:buNone/>
            </a:pPr>
            <a:r>
              <a:rPr lang="en-US" sz="2800" dirty="0"/>
              <a:t>Wait a few days for fallout then patch </a:t>
            </a:r>
          </a:p>
          <a:p>
            <a:pPr marL="1033272" lvl="3" indent="0" algn="ctr">
              <a:buNone/>
            </a:pPr>
            <a:endParaRPr lang="en-US" dirty="0"/>
          </a:p>
          <a:p>
            <a:pPr lvl="0"/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99BFCD2-990E-4209-AC4F-D525443F9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873" y="2234480"/>
            <a:ext cx="4830748" cy="2717296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274770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92C8CB3-F02D-4B22-9C27-0FFF5CCB0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410" y="354871"/>
            <a:ext cx="10353761" cy="1326321"/>
          </a:xfrm>
        </p:spPr>
        <p:txBody>
          <a:bodyPr/>
          <a:lstStyle/>
          <a:p>
            <a:pPr algn="l"/>
            <a:r>
              <a:rPr lang="en-US" u="sng" dirty="0"/>
              <a:t>Patch!!!!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413164" y="1426464"/>
            <a:ext cx="9310254" cy="4425159"/>
          </a:xfrm>
        </p:spPr>
        <p:txBody>
          <a:bodyPr/>
          <a:lstStyle/>
          <a:p>
            <a:pPr marL="68580" lvl="0" indent="0">
              <a:buNone/>
            </a:pPr>
            <a:r>
              <a:rPr lang="en-US" sz="3200" dirty="0"/>
              <a:t>But What About That System Over There?</a:t>
            </a:r>
          </a:p>
          <a:p>
            <a:pPr marL="454914" lvl="1" indent="0">
              <a:buNone/>
            </a:pPr>
            <a:r>
              <a:rPr lang="en-US" sz="2800" dirty="0"/>
              <a:t>Segment</a:t>
            </a:r>
          </a:p>
          <a:p>
            <a:pPr marL="454914" lvl="1" indent="0">
              <a:buNone/>
            </a:pPr>
            <a:r>
              <a:rPr lang="en-US" sz="2800" dirty="0"/>
              <a:t>Redundancy</a:t>
            </a:r>
          </a:p>
          <a:p>
            <a:pPr marL="68580" indent="0">
              <a:buNone/>
            </a:pPr>
            <a:endParaRPr lang="en-US" sz="3200" dirty="0"/>
          </a:p>
          <a:p>
            <a:pPr marL="68580" indent="0">
              <a:buNone/>
            </a:pPr>
            <a:r>
              <a:rPr lang="en-US" sz="3200" dirty="0"/>
              <a:t>Document Exceptions</a:t>
            </a:r>
          </a:p>
          <a:p>
            <a:pPr marL="454914" lvl="1" indent="0">
              <a:buNone/>
            </a:pPr>
            <a:r>
              <a:rPr lang="en-US" sz="2800" dirty="0"/>
              <a:t>Make sure your butt tarp is securely fastened</a:t>
            </a:r>
          </a:p>
          <a:p>
            <a:pPr lvl="1"/>
            <a:endParaRPr lang="en-US" sz="3200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43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92C8CB3-F02D-4B22-9C27-0FFF5CCB0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/>
              <a:t>Critical Security Controls</a:t>
            </a:r>
            <a:br>
              <a:rPr lang="en-US" u="sng" dirty="0"/>
            </a:br>
            <a:endParaRPr lang="en-US" u="sng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413164" y="1426464"/>
            <a:ext cx="9310254" cy="4425159"/>
          </a:xfrm>
        </p:spPr>
        <p:txBody>
          <a:bodyPr/>
          <a:lstStyle/>
          <a:p>
            <a:endParaRPr lang="en-US" sz="3600" dirty="0"/>
          </a:p>
          <a:p>
            <a:pPr lvl="0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A61CE4-5552-4E3A-8206-16AF1E490F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7137">
            <a:off x="7255248" y="1785293"/>
            <a:ext cx="4205340" cy="3154005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B64B46-B9C1-49E5-B301-FA806E7F2411}"/>
              </a:ext>
            </a:extLst>
          </p:cNvPr>
          <p:cNvSpPr txBox="1"/>
          <p:nvPr/>
        </p:nvSpPr>
        <p:spPr>
          <a:xfrm rot="958008">
            <a:off x="6328361" y="4671933"/>
            <a:ext cx="45226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" algn="ctr">
              <a:spcBef>
                <a:spcPts val="700"/>
              </a:spcBef>
              <a:buClr>
                <a:schemeClr val="tx2"/>
              </a:buClr>
              <a:buSzPct val="95000"/>
            </a:pPr>
            <a:r>
              <a:rPr lang="en-US" sz="3600" dirty="0"/>
              <a:t>Unknown Assets are Waiting to Ambush You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A95A8E-0356-491D-976F-EED9F4C50452}"/>
              </a:ext>
            </a:extLst>
          </p:cNvPr>
          <p:cNvSpPr txBox="1"/>
          <p:nvPr/>
        </p:nvSpPr>
        <p:spPr>
          <a:xfrm>
            <a:off x="870426" y="1707139"/>
            <a:ext cx="625081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3200" dirty="0"/>
              <a:t>Know what’s on your network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lvl="1"/>
            <a:r>
              <a:rPr lang="en-US" sz="3200" dirty="0"/>
              <a:t>Know what’s running on your network</a:t>
            </a:r>
          </a:p>
          <a:p>
            <a:pPr lvl="1"/>
            <a:endParaRPr lang="en-US" sz="3200" dirty="0"/>
          </a:p>
          <a:p>
            <a:pPr lvl="1"/>
            <a:r>
              <a:rPr lang="en-US" sz="3200" dirty="0"/>
              <a:t>Test the locks!</a:t>
            </a:r>
          </a:p>
          <a:p>
            <a:pPr lvl="1"/>
            <a:endParaRPr lang="en-US" sz="3200" dirty="0"/>
          </a:p>
          <a:p>
            <a:pPr lvl="1"/>
            <a:r>
              <a:rPr lang="en-US" sz="3200" dirty="0"/>
              <a:t>Scan your network</a:t>
            </a:r>
          </a:p>
          <a:p>
            <a:pPr lvl="1"/>
            <a:r>
              <a:rPr lang="en-US" sz="3200" dirty="0"/>
              <a:t>	-OpenVAS, Nessus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90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92C8CB3-F02D-4B22-9C27-0FFF5CCB0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639" y="175491"/>
            <a:ext cx="10353761" cy="1326321"/>
          </a:xfrm>
        </p:spPr>
        <p:txBody>
          <a:bodyPr/>
          <a:lstStyle/>
          <a:p>
            <a:pPr algn="l"/>
            <a:r>
              <a:rPr lang="en-US" u="sng" dirty="0"/>
              <a:t>Lead up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43710" y="1589103"/>
            <a:ext cx="10030690" cy="4626969"/>
          </a:xfrm>
        </p:spPr>
        <p:txBody>
          <a:bodyPr>
            <a:normAutofit fontScale="92500"/>
          </a:bodyPr>
          <a:lstStyle/>
          <a:p>
            <a:pPr marL="68580" indent="0">
              <a:buNone/>
            </a:pPr>
            <a:r>
              <a:rPr lang="en-US" sz="3200" dirty="0"/>
              <a:t>2015</a:t>
            </a:r>
          </a:p>
          <a:p>
            <a:pPr marL="68580" indent="0">
              <a:buNone/>
            </a:pPr>
            <a:r>
              <a:rPr lang="en-US" sz="3200" dirty="0"/>
              <a:t>	- Vulnerability was first disclosed by Microsoft</a:t>
            </a:r>
          </a:p>
          <a:p>
            <a:pPr marL="68580" indent="0">
              <a:buNone/>
            </a:pPr>
            <a:r>
              <a:rPr lang="en-US" sz="3200" dirty="0"/>
              <a:t>	- Asked to disable SMB1</a:t>
            </a:r>
          </a:p>
          <a:p>
            <a:pPr marL="68580" indent="0">
              <a:buNone/>
            </a:pPr>
            <a:endParaRPr lang="en-US" sz="3200" dirty="0"/>
          </a:p>
          <a:p>
            <a:pPr marL="68580" indent="0">
              <a:buNone/>
            </a:pPr>
            <a:r>
              <a:rPr lang="en-US" sz="3200" dirty="0"/>
              <a:t>2016 </a:t>
            </a:r>
          </a:p>
          <a:p>
            <a:pPr marL="68580" indent="0">
              <a:buNone/>
            </a:pPr>
            <a:r>
              <a:rPr lang="en-US" sz="3200" dirty="0"/>
              <a:t>	- “We’re Pleading with you, PLEASE disable SMB1”</a:t>
            </a:r>
          </a:p>
          <a:p>
            <a:pPr marL="1367028" lvl="5" indent="0">
              <a:buNone/>
            </a:pPr>
            <a:r>
              <a:rPr lang="en-US" sz="1600" dirty="0"/>
              <a:t>https://blogs.technet.microsoft.com/filecab/2016/09/16/stop-using-smb1</a:t>
            </a:r>
          </a:p>
          <a:p>
            <a:pPr marL="68580" indent="0">
              <a:buNone/>
            </a:pPr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60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92C8CB3-F02D-4B22-9C27-0FFF5CCB0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639" y="175491"/>
            <a:ext cx="10353761" cy="1326321"/>
          </a:xfrm>
        </p:spPr>
        <p:txBody>
          <a:bodyPr/>
          <a:lstStyle/>
          <a:p>
            <a:pPr algn="l"/>
            <a:r>
              <a:rPr lang="en-US" u="sng" dirty="0"/>
              <a:t>Lead up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43710" y="1589103"/>
            <a:ext cx="10030690" cy="4626969"/>
          </a:xfrm>
        </p:spPr>
        <p:txBody>
          <a:bodyPr>
            <a:normAutofit fontScale="85000" lnSpcReduction="10000"/>
          </a:bodyPr>
          <a:lstStyle/>
          <a:p>
            <a:pPr marL="68580" indent="0">
              <a:buNone/>
            </a:pPr>
            <a:r>
              <a:rPr lang="en-US" sz="3200" dirty="0"/>
              <a:t>January 2017 </a:t>
            </a:r>
          </a:p>
          <a:p>
            <a:pPr marL="68580" indent="0">
              <a:buNone/>
            </a:pPr>
            <a:r>
              <a:rPr lang="en-US" sz="3200" dirty="0"/>
              <a:t>	- </a:t>
            </a:r>
            <a:r>
              <a:rPr lang="en-US" sz="3200" dirty="0" err="1"/>
              <a:t>Shadowbrokers</a:t>
            </a:r>
            <a:r>
              <a:rPr lang="en-US" sz="3200" dirty="0"/>
              <a:t> dump released</a:t>
            </a:r>
          </a:p>
          <a:p>
            <a:pPr marL="68580" indent="0">
              <a:buNone/>
            </a:pPr>
            <a:endParaRPr lang="en-US" sz="3200" dirty="0"/>
          </a:p>
          <a:p>
            <a:pPr marL="68580" indent="0">
              <a:buNone/>
            </a:pPr>
            <a:r>
              <a:rPr lang="en-US" sz="3200" dirty="0"/>
              <a:t>March 2017</a:t>
            </a:r>
          </a:p>
          <a:p>
            <a:pPr marL="68580" indent="0">
              <a:buNone/>
            </a:pPr>
            <a:r>
              <a:rPr lang="en-US" sz="3200" dirty="0"/>
              <a:t>	- Microsoft Patch Released</a:t>
            </a:r>
          </a:p>
          <a:p>
            <a:pPr marL="68580" indent="0">
              <a:buNone/>
            </a:pPr>
            <a:endParaRPr lang="en-US" sz="3200" dirty="0"/>
          </a:p>
          <a:p>
            <a:pPr marL="68580" indent="0">
              <a:buNone/>
            </a:pPr>
            <a:r>
              <a:rPr lang="en-US" sz="3200" dirty="0"/>
              <a:t>April 2017</a:t>
            </a:r>
          </a:p>
          <a:p>
            <a:pPr marL="68580" indent="0">
              <a:buNone/>
            </a:pPr>
            <a:r>
              <a:rPr lang="en-US" sz="3200" dirty="0"/>
              <a:t>	- Tools first used to exploit systems</a:t>
            </a:r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69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92C8CB3-F02D-4B22-9C27-0FFF5CCB0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462649">
            <a:off x="7315895" y="5672016"/>
            <a:ext cx="3848508" cy="707576"/>
          </a:xfrm>
        </p:spPr>
        <p:txBody>
          <a:bodyPr>
            <a:normAutofit/>
          </a:bodyPr>
          <a:lstStyle/>
          <a:p>
            <a:pPr algn="l"/>
            <a:r>
              <a:rPr lang="en-US" sz="2800" u="sng" dirty="0"/>
              <a:t>Stay up to date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43710" y="591127"/>
            <a:ext cx="10030690" cy="5624945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3200" dirty="0"/>
              <a:t>Media release was old news</a:t>
            </a:r>
          </a:p>
          <a:p>
            <a:pPr marL="68580" indent="0">
              <a:buNone/>
            </a:pPr>
            <a:r>
              <a:rPr lang="en-US" sz="3200" dirty="0"/>
              <a:t>Stay up to date by reading blog posts, news feeds, etc.</a:t>
            </a:r>
          </a:p>
          <a:p>
            <a:pPr marL="0" lvl="0" indent="0">
              <a:buNone/>
            </a:pPr>
            <a:endParaRPr lang="en-US" dirty="0"/>
          </a:p>
          <a:p>
            <a:pPr marL="0" lvl="0" indent="0">
              <a:buNone/>
            </a:pPr>
            <a:r>
              <a:rPr lang="en-US" dirty="0">
                <a:hlinkClick r:id="rId3"/>
              </a:rPr>
              <a:t>https://isc.sans.edu/diary.html</a:t>
            </a:r>
            <a:endParaRPr lang="en-US" dirty="0"/>
          </a:p>
          <a:p>
            <a:pPr marL="0" lvl="0" indent="0">
              <a:buNone/>
            </a:pPr>
            <a:r>
              <a:rPr lang="en-US" dirty="0">
                <a:hlinkClick r:id="rId4"/>
              </a:rPr>
              <a:t>https://krebsonsecurity.com/</a:t>
            </a:r>
            <a:endParaRPr lang="en-US" dirty="0"/>
          </a:p>
          <a:p>
            <a:pPr marL="0" lvl="0" indent="0">
              <a:buNone/>
            </a:pPr>
            <a:r>
              <a:rPr lang="en-US" dirty="0">
                <a:hlinkClick r:id="rId5"/>
              </a:rPr>
              <a:t>https://threatpost.com/</a:t>
            </a:r>
            <a:endParaRPr lang="en-US" dirty="0"/>
          </a:p>
          <a:p>
            <a:pPr marL="0" lv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365E31-D522-40B1-819B-81E6C13EC4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7694">
            <a:off x="5951379" y="2614503"/>
            <a:ext cx="5448800" cy="3064950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83831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92C8CB3-F02D-4B22-9C27-0FFF5CCB0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639" y="175491"/>
            <a:ext cx="10353761" cy="1326321"/>
          </a:xfrm>
        </p:spPr>
        <p:txBody>
          <a:bodyPr/>
          <a:lstStyle/>
          <a:p>
            <a:pPr algn="l"/>
            <a:r>
              <a:rPr lang="en-US" u="sng" dirty="0"/>
              <a:t>Segment your network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43709" y="1589103"/>
            <a:ext cx="10538691" cy="4941006"/>
          </a:xfrm>
        </p:spPr>
        <p:txBody>
          <a:bodyPr>
            <a:normAutofit fontScale="85000" lnSpcReduction="20000"/>
          </a:bodyPr>
          <a:lstStyle/>
          <a:p>
            <a:pPr marL="68580" indent="0">
              <a:buNone/>
            </a:pPr>
            <a:r>
              <a:rPr lang="en-US" sz="3800" dirty="0"/>
              <a:t>Critical Security Controls again!</a:t>
            </a:r>
          </a:p>
          <a:p>
            <a:pPr marL="68580" indent="0">
              <a:buNone/>
            </a:pPr>
            <a:endParaRPr lang="en-US" sz="3800" dirty="0"/>
          </a:p>
          <a:p>
            <a:pPr marL="68580" indent="0">
              <a:buNone/>
            </a:pPr>
            <a:r>
              <a:rPr lang="en-US" sz="3800" dirty="0"/>
              <a:t>Host based firewalls</a:t>
            </a:r>
          </a:p>
          <a:p>
            <a:pPr marL="68580" indent="0">
              <a:buNone/>
            </a:pPr>
            <a:endParaRPr lang="en-US" sz="3800" dirty="0"/>
          </a:p>
          <a:p>
            <a:pPr marL="68580" indent="0">
              <a:buNone/>
            </a:pPr>
            <a:r>
              <a:rPr lang="en-US" sz="3800" dirty="0"/>
              <a:t>Deny what is not needed between hosts and networks</a:t>
            </a:r>
          </a:p>
          <a:p>
            <a:pPr marL="68580" indent="0">
              <a:buNone/>
            </a:pPr>
            <a:endParaRPr lang="en-US" sz="3800" dirty="0"/>
          </a:p>
          <a:p>
            <a:pPr marL="68580" indent="0">
              <a:buNone/>
            </a:pPr>
            <a:r>
              <a:rPr lang="en-US" sz="3800" dirty="0"/>
              <a:t>Zero trust</a:t>
            </a:r>
          </a:p>
          <a:p>
            <a:pPr marL="68580" indent="0">
              <a:buNone/>
            </a:pPr>
            <a:r>
              <a:rPr lang="en-US" sz="3800" dirty="0"/>
              <a:t>	- More information available on the website</a:t>
            </a:r>
          </a:p>
          <a:p>
            <a:pPr marL="68580" indent="0">
              <a:buNone/>
            </a:pPr>
            <a:endParaRPr lang="en-US" sz="3400" dirty="0"/>
          </a:p>
          <a:p>
            <a:pPr marL="68580" indent="0">
              <a:buNone/>
            </a:pPr>
            <a:endParaRPr lang="en-US" sz="3200" dirty="0"/>
          </a:p>
          <a:p>
            <a:pPr marL="0" lvl="0" indent="0"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0E19D6-048E-4A44-9905-31E163B08F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36" y="323274"/>
            <a:ext cx="4239491" cy="3487746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316419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92C8CB3-F02D-4B22-9C27-0FFF5CCB0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639" y="175491"/>
            <a:ext cx="10353761" cy="1326321"/>
          </a:xfrm>
        </p:spPr>
        <p:txBody>
          <a:bodyPr/>
          <a:lstStyle/>
          <a:p>
            <a:pPr algn="r"/>
            <a:r>
              <a:rPr lang="en-US" u="sng" dirty="0"/>
              <a:t>Backups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43710" y="1589103"/>
            <a:ext cx="10030690" cy="4626969"/>
          </a:xfrm>
        </p:spPr>
        <p:txBody>
          <a:bodyPr>
            <a:normAutofit lnSpcReduction="10000"/>
          </a:bodyPr>
          <a:lstStyle/>
          <a:p>
            <a:pPr marL="68580" indent="0" algn="r">
              <a:buNone/>
            </a:pPr>
            <a:r>
              <a:rPr lang="en-US" sz="3200" dirty="0"/>
              <a:t>Are you backing up air?</a:t>
            </a:r>
          </a:p>
          <a:p>
            <a:pPr marL="68580" indent="0" algn="r">
              <a:buNone/>
            </a:pPr>
            <a:r>
              <a:rPr lang="en-US" sz="3200" dirty="0"/>
              <a:t>	-How do you know?</a:t>
            </a:r>
          </a:p>
          <a:p>
            <a:pPr marL="68580" indent="0">
              <a:buNone/>
            </a:pPr>
            <a:endParaRPr lang="en-US" sz="3200" dirty="0"/>
          </a:p>
          <a:p>
            <a:pPr marL="68580" indent="0" algn="r">
              <a:buNone/>
            </a:pPr>
            <a:r>
              <a:rPr lang="en-US" sz="3200" dirty="0"/>
              <a:t>What are your customers expectations?</a:t>
            </a:r>
          </a:p>
          <a:p>
            <a:pPr marL="68580" indent="0" algn="r">
              <a:buNone/>
            </a:pPr>
            <a:r>
              <a:rPr lang="en-US" sz="3200" dirty="0"/>
              <a:t>	-Local files, Personal files, </a:t>
            </a:r>
            <a:r>
              <a:rPr lang="en-US" sz="3200" dirty="0" err="1"/>
              <a:t>etc</a:t>
            </a:r>
            <a:r>
              <a:rPr lang="en-US" sz="3200" dirty="0"/>
              <a:t>?</a:t>
            </a:r>
          </a:p>
          <a:p>
            <a:pPr marL="68580" indent="0">
              <a:buNone/>
            </a:pPr>
            <a:endParaRPr lang="en-US" sz="3200" dirty="0"/>
          </a:p>
          <a:p>
            <a:pPr marL="68580" indent="0" algn="r">
              <a:buNone/>
            </a:pPr>
            <a:r>
              <a:rPr lang="en-US" sz="3200" dirty="0"/>
              <a:t>What is reality?</a:t>
            </a:r>
            <a:endParaRPr lang="en-US" dirty="0"/>
          </a:p>
          <a:p>
            <a:pPr lvl="0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A9FD04-B568-4F29-9EF9-386151735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9338">
            <a:off x="560462" y="976609"/>
            <a:ext cx="4964370" cy="2502042"/>
          </a:xfrm>
          <a:prstGeom prst="rect">
            <a:avLst/>
          </a:prstGeom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79675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92C8CB3-F02D-4B22-9C27-0FFF5CCB0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639" y="175491"/>
            <a:ext cx="10353761" cy="1326321"/>
          </a:xfrm>
        </p:spPr>
        <p:txBody>
          <a:bodyPr/>
          <a:lstStyle/>
          <a:p>
            <a:pPr algn="l"/>
            <a:r>
              <a:rPr lang="en-US" u="sng" dirty="0"/>
              <a:t>What’s your Plan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43710" y="1589103"/>
            <a:ext cx="10030690" cy="4626969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3200" dirty="0"/>
              <a:t>Nuke and Pave</a:t>
            </a:r>
          </a:p>
          <a:p>
            <a:pPr marL="68580" indent="0">
              <a:buNone/>
            </a:pPr>
            <a:r>
              <a:rPr lang="en-US" sz="3200" dirty="0"/>
              <a:t>Recover data</a:t>
            </a:r>
          </a:p>
          <a:p>
            <a:pPr marL="68580" indent="0">
              <a:buNone/>
            </a:pPr>
            <a:r>
              <a:rPr lang="en-US" sz="3200" dirty="0"/>
              <a:t>Pay the ransom</a:t>
            </a:r>
          </a:p>
          <a:p>
            <a:pPr marL="68580" indent="0">
              <a:buNone/>
            </a:pPr>
            <a:endParaRPr lang="en-US" sz="3200" dirty="0"/>
          </a:p>
          <a:p>
            <a:pPr marL="68580" indent="0" algn="ctr">
              <a:buNone/>
            </a:pPr>
            <a:r>
              <a:rPr lang="en-US" sz="3200" dirty="0"/>
              <a:t>Every Incident Response Plan  should include wide scale infection</a:t>
            </a:r>
          </a:p>
          <a:p>
            <a:pPr marL="68580" indent="0">
              <a:buNone/>
            </a:pPr>
            <a:endParaRPr lang="en-US" dirty="0"/>
          </a:p>
          <a:p>
            <a:pPr lvl="0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A58AEB3-0563-4794-BBEB-2B8F0C89FF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738" y="572653"/>
            <a:ext cx="5054662" cy="3606801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338671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825672" y="415637"/>
            <a:ext cx="4701309" cy="5800436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3200" dirty="0"/>
              <a:t>Patch</a:t>
            </a:r>
          </a:p>
          <a:p>
            <a:pPr marL="68580" indent="0">
              <a:buNone/>
            </a:pPr>
            <a:r>
              <a:rPr lang="en-US" sz="3200" dirty="0"/>
              <a:t>Inventory</a:t>
            </a:r>
          </a:p>
          <a:p>
            <a:pPr marL="68580" indent="0">
              <a:buNone/>
            </a:pPr>
            <a:r>
              <a:rPr lang="en-US" sz="3200" dirty="0"/>
              <a:t>Vendor news</a:t>
            </a:r>
          </a:p>
          <a:p>
            <a:pPr marL="68580" indent="0">
              <a:buNone/>
            </a:pPr>
            <a:r>
              <a:rPr lang="en-US" sz="3200" dirty="0"/>
              <a:t>Industry news</a:t>
            </a:r>
          </a:p>
          <a:p>
            <a:pPr marL="68580" indent="0">
              <a:buNone/>
            </a:pPr>
            <a:r>
              <a:rPr lang="en-US" sz="3200" dirty="0"/>
              <a:t>Segment networks</a:t>
            </a:r>
          </a:p>
          <a:p>
            <a:pPr marL="68580" indent="0">
              <a:buNone/>
            </a:pPr>
            <a:r>
              <a:rPr lang="en-US" sz="3200" dirty="0"/>
              <a:t>Backups</a:t>
            </a:r>
          </a:p>
          <a:p>
            <a:pPr marL="68580" indent="0">
              <a:buNone/>
            </a:pPr>
            <a:r>
              <a:rPr lang="en-US" sz="3200" dirty="0"/>
              <a:t>Incident Response Plan</a:t>
            </a:r>
          </a:p>
          <a:p>
            <a:pPr lvl="0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4EE01F-AEAB-44C1-BD1F-EEB73466A4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16" y="672278"/>
            <a:ext cx="5578036" cy="3270955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84586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5Glossy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5Glossy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FFFBF3-BB42-47F7-806D-D5417A96E6A8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40262f94-9f35-4ac3-9a90-690165a166b7"/>
    <ds:schemaRef ds:uri="a4f35948-e619-41b3-aa29-22878b09cfd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6B1B62E-928A-4006-B97D-326E5E8B4F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FC28D37-012A-4F78-8189-E37D340068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495</TotalTime>
  <Words>224</Words>
  <Application>Microsoft Office PowerPoint</Application>
  <PresentationFormat>Widescreen</PresentationFormat>
  <Paragraphs>99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Bookman Old Style</vt:lpstr>
      <vt:lpstr>Rockwell</vt:lpstr>
      <vt:lpstr>Damask</vt:lpstr>
      <vt:lpstr>Wannacry</vt:lpstr>
      <vt:lpstr>PowerPoint Presentation</vt:lpstr>
      <vt:lpstr>Patch!!!!</vt:lpstr>
      <vt:lpstr>Patch!!!!</vt:lpstr>
      <vt:lpstr>Critical Security Controls </vt:lpstr>
      <vt:lpstr>Lead up</vt:lpstr>
      <vt:lpstr>Lead up</vt:lpstr>
      <vt:lpstr>Stay up to date</vt:lpstr>
      <vt:lpstr>Segment your network</vt:lpstr>
      <vt:lpstr>Backups</vt:lpstr>
      <vt:lpstr>What’s your Plan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Wannacry</dc:title>
  <dc:creator>Garbee, Rob at MFA</dc:creator>
  <cp:lastModifiedBy>Garbee, Rob at MFA</cp:lastModifiedBy>
  <cp:revision>20</cp:revision>
  <dcterms:created xsi:type="dcterms:W3CDTF">2017-06-08T12:15:53Z</dcterms:created>
  <dcterms:modified xsi:type="dcterms:W3CDTF">2017-06-08T20:50:32Z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74064800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