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61" r:id="rId3"/>
    <p:sldId id="257" r:id="rId4"/>
    <p:sldId id="271" r:id="rId5"/>
    <p:sldId id="278" r:id="rId6"/>
    <p:sldId id="272" r:id="rId7"/>
    <p:sldId id="273" r:id="rId8"/>
    <p:sldId id="274" r:id="rId9"/>
    <p:sldId id="275" r:id="rId10"/>
    <p:sldId id="276" r:id="rId11"/>
    <p:sldId id="279" r:id="rId12"/>
    <p:sldId id="280" r:id="rId13"/>
    <p:sldId id="277" r:id="rId14"/>
    <p:sldId id="281" r:id="rId15"/>
    <p:sldId id="282" r:id="rId16"/>
    <p:sldId id="2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1898" autoAdjust="0"/>
  </p:normalViewPr>
  <p:slideViewPr>
    <p:cSldViewPr snapToGrid="0">
      <p:cViewPr varScale="1">
        <p:scale>
          <a:sx n="83" d="100"/>
          <a:sy n="83" d="100"/>
        </p:scale>
        <p:origin x="1674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46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Advocate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$5.55 Million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Didn’t conduct an accurate and thorough assessment of the potential risks and vulnerabilities to all of its ePHI;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not reasonably safeguard an unencrypted laptop when left in an unlocked vehicle overnight.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Mississippi Medical Center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2.75 Million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not implement appropriate policies and procedures to prevent, detect, contain, and correct security violations;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not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 physical safeguards for all workstations that access ePHI to restrict access to authorized users;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$1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Million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Morgan Stanley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 found that MSSB violated Regulation S-P due to its failure to implement sufficient safeguards to protect customer information.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40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29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Policy and procedures 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your policies and procedures?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you and your company following them?</a:t>
            </a:r>
          </a:p>
          <a:p>
            <a:pPr lvl="2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procedures align with policy</a:t>
            </a:r>
          </a:p>
          <a:p>
            <a:pPr lvl="2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you procedures documented</a:t>
            </a:r>
          </a:p>
          <a:p>
            <a:pPr lvl="2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are they stored</a:t>
            </a:r>
          </a:p>
          <a:p>
            <a:pPr lvl="3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Online / Offline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gaps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7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keeps them up at night?</a:t>
            </a:r>
          </a:p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are you responsible for?</a:t>
            </a:r>
          </a:p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is your important info?</a:t>
            </a:r>
          </a:p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much is that data worth?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Seriously what is it worth?</a:t>
            </a:r>
          </a:p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these items?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07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are your assets?</a:t>
            </a:r>
          </a:p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does your important data live?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Servers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Laptops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PC's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Printers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BYOD, Phones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6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2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analysis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data that you have collected</a:t>
            </a:r>
          </a:p>
          <a:p>
            <a:pPr lvl="2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 risk assessment</a:t>
            </a:r>
          </a:p>
          <a:p>
            <a:pPr lvl="3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Spreadsheet example (template)</a:t>
            </a:r>
          </a:p>
          <a:p>
            <a:pPr lvl="4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Walkthrough</a:t>
            </a:r>
          </a:p>
          <a:p>
            <a:pPr lvl="2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Logical risk assessment</a:t>
            </a:r>
          </a:p>
          <a:p>
            <a:pPr lvl="3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Spreadsheet example (template)</a:t>
            </a:r>
          </a:p>
          <a:p>
            <a:pPr lvl="4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Walkthrough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2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38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 your findings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data that you have collected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 to argue with their own words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Policy,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etc.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 the need by use of monetary loss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18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8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 your findings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data that you have collected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 to argue with their own words</a:t>
            </a: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Policy,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etc.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rtl="0" fontAlgn="ctr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 the need by use of monetary loss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en-US" smtClean="0"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8/11/2016</a:t>
            </a:fld>
            <a:endParaRPr lang="en-US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modernhealthcare.com/article/20160804/NEWS/160809941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Show Me the Money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5 Steps to get funding for IT Security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440" y="740536"/>
            <a:ext cx="3308202" cy="37269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4" y="493467"/>
            <a:ext cx="2373086" cy="223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Pssst</a:t>
            </a:r>
            <a:r>
              <a:rPr lang="en-US" sz="4000" dirty="0" smtClean="0"/>
              <a:t>.. Who is this guy?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843342"/>
            <a:ext cx="6463161" cy="3809999"/>
          </a:xfrm>
        </p:spPr>
        <p:txBody>
          <a:bodyPr>
            <a:noAutofit/>
          </a:bodyPr>
          <a:lstStyle/>
          <a:p>
            <a:r>
              <a:rPr lang="en-US" sz="3600" dirty="0" smtClean="0"/>
              <a:t>Rob Garbee</a:t>
            </a:r>
          </a:p>
          <a:p>
            <a:r>
              <a:rPr lang="en-US" sz="3600" dirty="0"/>
              <a:t>Technical Security Analyst</a:t>
            </a:r>
          </a:p>
          <a:p>
            <a:r>
              <a:rPr lang="en-US" sz="3600" dirty="0" smtClean="0"/>
              <a:t>20 or so years in IT </a:t>
            </a:r>
          </a:p>
          <a:p>
            <a:r>
              <a:rPr lang="en-US" sz="3600" dirty="0" smtClean="0"/>
              <a:t>Banking, DOD, HIPAA</a:t>
            </a:r>
          </a:p>
          <a:p>
            <a:r>
              <a:rPr lang="en-US" sz="3600" dirty="0" smtClean="0"/>
              <a:t>CISSP</a:t>
            </a:r>
          </a:p>
          <a:p>
            <a:r>
              <a:rPr lang="en-US" sz="3600" dirty="0" smtClean="0"/>
              <a:t>What does all that mean?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897" y="700957"/>
            <a:ext cx="3814104" cy="26190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I’m Just Like you…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843342"/>
            <a:ext cx="6188613" cy="38099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 minion trying to figure it out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sz="32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77427">
            <a:off x="7695812" y="935953"/>
            <a:ext cx="2910098" cy="440214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279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0608">
            <a:off x="8142357" y="3305231"/>
            <a:ext cx="3152170" cy="23641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6737">
            <a:off x="5564394" y="1229049"/>
            <a:ext cx="3796580" cy="2533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Why do this stuff</a:t>
            </a:r>
            <a:endParaRPr lang="en-US" sz="3600" dirty="0"/>
          </a:p>
        </p:txBody>
      </p:sp>
      <p:pic>
        <p:nvPicPr>
          <p:cNvPr id="6" name="Picture 5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09759">
            <a:off x="1010893" y="2533960"/>
            <a:ext cx="4712861" cy="26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3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Lets Get Started</a:t>
            </a:r>
            <a:endParaRPr lang="en-US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923" y="1646238"/>
            <a:ext cx="5441109" cy="455149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441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400" dirty="0" smtClean="0"/>
              <a:t>Step 1 - Policies and Procedures </a:t>
            </a:r>
            <a:br>
              <a:rPr lang="en-US" sz="4400" dirty="0" smtClean="0"/>
            </a:br>
            <a:r>
              <a:rPr lang="en-US" sz="4400" dirty="0" smtClean="0"/>
              <a:t>		(or whatever you call them)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399" y="1843342"/>
            <a:ext cx="10078845" cy="3809999"/>
          </a:xfrm>
        </p:spPr>
        <p:txBody>
          <a:bodyPr>
            <a:normAutofit/>
          </a:bodyPr>
          <a:lstStyle/>
          <a:p>
            <a:pPr fontAlgn="ctr"/>
            <a:r>
              <a:rPr lang="en-US" sz="3600" dirty="0"/>
              <a:t>Are you and your company following </a:t>
            </a:r>
            <a:r>
              <a:rPr lang="en-US" sz="3600" dirty="0" smtClean="0"/>
              <a:t>them</a:t>
            </a:r>
            <a:endParaRPr lang="en-US" sz="3600" dirty="0"/>
          </a:p>
          <a:p>
            <a:pPr fontAlgn="ctr"/>
            <a:r>
              <a:rPr lang="en-US" sz="3600" dirty="0"/>
              <a:t>Do procedures align with policy</a:t>
            </a:r>
          </a:p>
          <a:p>
            <a:pPr fontAlgn="ctr"/>
            <a:r>
              <a:rPr lang="en-US" sz="3600" dirty="0" smtClean="0"/>
              <a:t>Are </a:t>
            </a:r>
            <a:r>
              <a:rPr lang="en-US" sz="3600" dirty="0"/>
              <a:t>procedures </a:t>
            </a:r>
            <a:r>
              <a:rPr lang="en-US" sz="3600" dirty="0" smtClean="0"/>
              <a:t>documented</a:t>
            </a:r>
          </a:p>
          <a:p>
            <a:pPr fontAlgn="ctr"/>
            <a:r>
              <a:rPr lang="en-US" sz="3600" dirty="0" smtClean="0"/>
              <a:t>Identify gaps and document them</a:t>
            </a:r>
            <a:endParaRPr lang="en-US" sz="3600" dirty="0"/>
          </a:p>
          <a:p>
            <a:endParaRPr lang="en-US" sz="32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7164">
            <a:off x="8791506" y="2738704"/>
            <a:ext cx="2716125" cy="33996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395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Autofit/>
          </a:bodyPr>
          <a:lstStyle/>
          <a:p>
            <a:r>
              <a:rPr lang="en-US" sz="4000" dirty="0" smtClean="0"/>
              <a:t>Step 2 </a:t>
            </a:r>
            <a:br>
              <a:rPr lang="en-US" sz="4000" dirty="0" smtClean="0"/>
            </a:br>
            <a:r>
              <a:rPr lang="en-US" sz="4000" dirty="0" smtClean="0"/>
              <a:t>Speak </a:t>
            </a:r>
            <a:r>
              <a:rPr lang="en-US" sz="4000" dirty="0"/>
              <a:t>to your management team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sz="3600" dirty="0"/>
              <a:t>What keeps them up at </a:t>
            </a:r>
            <a:r>
              <a:rPr lang="en-US" sz="3600" dirty="0" smtClean="0"/>
              <a:t>night</a:t>
            </a:r>
            <a:endParaRPr lang="en-US" sz="3600" dirty="0"/>
          </a:p>
          <a:p>
            <a:pPr fontAlgn="ctr"/>
            <a:r>
              <a:rPr lang="en-US" sz="3600" dirty="0"/>
              <a:t>What are you responsible </a:t>
            </a:r>
            <a:r>
              <a:rPr lang="en-US" sz="3600" dirty="0" smtClean="0"/>
              <a:t>for</a:t>
            </a:r>
            <a:endParaRPr lang="en-US" sz="3600" dirty="0"/>
          </a:p>
          <a:p>
            <a:pPr fontAlgn="ctr"/>
            <a:r>
              <a:rPr lang="en-US" sz="3600" dirty="0"/>
              <a:t>Where is your important </a:t>
            </a:r>
            <a:r>
              <a:rPr lang="en-US" sz="3600" dirty="0" smtClean="0"/>
              <a:t>data</a:t>
            </a:r>
            <a:endParaRPr lang="en-US" sz="3600" dirty="0"/>
          </a:p>
          <a:p>
            <a:pPr fontAlgn="ctr"/>
            <a:r>
              <a:rPr lang="en-US" sz="3600" dirty="0"/>
              <a:t>How much is that data </a:t>
            </a:r>
            <a:r>
              <a:rPr lang="en-US" sz="3600" dirty="0" smtClean="0"/>
              <a:t>worth</a:t>
            </a:r>
          </a:p>
          <a:p>
            <a:pPr fontAlgn="ctr"/>
            <a:r>
              <a:rPr lang="en-US" sz="3600" dirty="0" smtClean="0"/>
              <a:t>Note these items</a:t>
            </a:r>
            <a:endParaRPr lang="en-US" sz="3600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39079">
            <a:off x="8256151" y="3797318"/>
            <a:ext cx="3327677" cy="24957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77461">
            <a:off x="8106676" y="1845104"/>
            <a:ext cx="3382836" cy="22552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5542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Autofit/>
          </a:bodyPr>
          <a:lstStyle/>
          <a:p>
            <a:r>
              <a:rPr lang="en-US" sz="4000" dirty="0" smtClean="0"/>
              <a:t>Step 3</a:t>
            </a:r>
            <a:br>
              <a:rPr lang="en-US" sz="4000" dirty="0" smtClean="0"/>
            </a:br>
            <a:r>
              <a:rPr lang="en-US" sz="4000" dirty="0" smtClean="0"/>
              <a:t>Perform an inventory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981201"/>
            <a:ext cx="5535774" cy="4214326"/>
          </a:xfrm>
        </p:spPr>
        <p:txBody>
          <a:bodyPr>
            <a:normAutofit/>
          </a:bodyPr>
          <a:lstStyle/>
          <a:p>
            <a:pPr fontAlgn="ctr"/>
            <a:r>
              <a:rPr lang="en-US" sz="3600" dirty="0" smtClean="0"/>
              <a:t>Where is your stuff</a:t>
            </a:r>
          </a:p>
          <a:p>
            <a:pPr fontAlgn="ctr"/>
            <a:r>
              <a:rPr lang="en-US" sz="3600" dirty="0" smtClean="0"/>
              <a:t>Where is your important data</a:t>
            </a:r>
          </a:p>
          <a:p>
            <a:pPr fontAlgn="ctr"/>
            <a:r>
              <a:rPr lang="en-US" sz="3600" dirty="0" smtClean="0"/>
              <a:t>If you don’t know how can you protect it</a:t>
            </a:r>
          </a:p>
          <a:p>
            <a:pPr fontAlgn="ctr"/>
            <a:endParaRPr 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174" y="1306286"/>
            <a:ext cx="5119716" cy="38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659115"/>
            <a:ext cx="9601200" cy="114238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Before we move on you should now have the following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3844211"/>
            <a:ext cx="9601200" cy="2351315"/>
          </a:xfrm>
        </p:spPr>
        <p:txBody>
          <a:bodyPr>
            <a:normAutofit fontScale="92500" lnSpcReduction="20000"/>
          </a:bodyPr>
          <a:lstStyle/>
          <a:p>
            <a:pPr fontAlgn="ctr"/>
            <a:r>
              <a:rPr lang="en-US" sz="3600" dirty="0" smtClean="0"/>
              <a:t>What the important data is</a:t>
            </a:r>
          </a:p>
          <a:p>
            <a:pPr fontAlgn="ctr"/>
            <a:r>
              <a:rPr lang="en-US" sz="3600" dirty="0" smtClean="0"/>
              <a:t>Where the important data lives</a:t>
            </a:r>
          </a:p>
          <a:p>
            <a:pPr fontAlgn="ctr"/>
            <a:r>
              <a:rPr lang="en-US" sz="3600" dirty="0" smtClean="0"/>
              <a:t>How much the important data is worth</a:t>
            </a:r>
          </a:p>
          <a:p>
            <a:pPr fontAlgn="ctr"/>
            <a:r>
              <a:rPr lang="en-US" sz="3600" dirty="0" smtClean="0"/>
              <a:t>Policy discrepancies</a:t>
            </a:r>
          </a:p>
          <a:p>
            <a:pPr marL="0" indent="0" fontAlgn="ctr">
              <a:buNone/>
            </a:pPr>
            <a:endParaRPr lang="en-US" sz="3600" dirty="0" smtClean="0"/>
          </a:p>
          <a:p>
            <a:pPr fontAlgn="ctr"/>
            <a:endParaRPr 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217" y="138045"/>
            <a:ext cx="2820041" cy="2521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907609">
            <a:off x="2065359" y="859870"/>
            <a:ext cx="2057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STOP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720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400" dirty="0" smtClean="0"/>
              <a:t>Step 4</a:t>
            </a:r>
            <a:br>
              <a:rPr lang="en-US" sz="4400" dirty="0" smtClean="0"/>
            </a:br>
            <a:r>
              <a:rPr lang="en-US" sz="4400" dirty="0" smtClean="0"/>
              <a:t>Risk Assessment 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214326"/>
          </a:xfrm>
        </p:spPr>
        <p:txBody>
          <a:bodyPr>
            <a:normAutofit/>
          </a:bodyPr>
          <a:lstStyle/>
          <a:p>
            <a:pPr fontAlgn="ctr"/>
            <a:r>
              <a:rPr lang="en-US" sz="3600" dirty="0" smtClean="0"/>
              <a:t>Use the data you have collected</a:t>
            </a:r>
          </a:p>
          <a:p>
            <a:pPr fontAlgn="ctr"/>
            <a:r>
              <a:rPr lang="en-US" sz="3600" dirty="0" smtClean="0"/>
              <a:t>Logical Risk Assessment</a:t>
            </a:r>
          </a:p>
          <a:p>
            <a:pPr fontAlgn="ctr"/>
            <a:r>
              <a:rPr lang="en-US" sz="3600" dirty="0" smtClean="0"/>
              <a:t>Physical Risk Assessment</a:t>
            </a:r>
          </a:p>
          <a:p>
            <a:pPr fontAlgn="ctr"/>
            <a:endParaRPr 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343" y="2644353"/>
            <a:ext cx="3810000" cy="32861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39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400" dirty="0" smtClean="0"/>
              <a:t>Step 4</a:t>
            </a:r>
            <a:br>
              <a:rPr lang="en-US" sz="4400" dirty="0" smtClean="0"/>
            </a:br>
            <a:r>
              <a:rPr lang="en-US" sz="4400" dirty="0" smtClean="0"/>
              <a:t>Risk </a:t>
            </a:r>
            <a:r>
              <a:rPr lang="en-US" sz="4400" dirty="0"/>
              <a:t>Assessment </a:t>
            </a:r>
          </a:p>
        </p:txBody>
      </p:sp>
      <p:sp>
        <p:nvSpPr>
          <p:cNvPr id="4" name="Rectangle 3"/>
          <p:cNvSpPr/>
          <p:nvPr/>
        </p:nvSpPr>
        <p:spPr>
          <a:xfrm>
            <a:off x="752669" y="6315566"/>
            <a:ext cx="9622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 (British mathematician and professor of statistics at the University of Wisconsin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247" y="1646238"/>
            <a:ext cx="7228173" cy="449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0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Autofit/>
          </a:bodyPr>
          <a:lstStyle/>
          <a:p>
            <a:r>
              <a:rPr lang="en-US" sz="4000" smtClean="0"/>
              <a:t>Step 5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Demonstrate the results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981201"/>
            <a:ext cx="10087947" cy="4214326"/>
          </a:xfrm>
        </p:spPr>
        <p:txBody>
          <a:bodyPr>
            <a:normAutofit/>
          </a:bodyPr>
          <a:lstStyle/>
          <a:p>
            <a:pPr fontAlgn="ctr"/>
            <a:r>
              <a:rPr lang="en-US" sz="3600" dirty="0"/>
              <a:t>Use the data that you have collected</a:t>
            </a:r>
          </a:p>
          <a:p>
            <a:pPr fontAlgn="ctr"/>
            <a:r>
              <a:rPr lang="en-US" sz="3600" dirty="0"/>
              <a:t>Hard to argue with their own words</a:t>
            </a:r>
          </a:p>
          <a:p>
            <a:pPr fontAlgn="ctr"/>
            <a:r>
              <a:rPr lang="en-US" sz="3600" dirty="0"/>
              <a:t>Demonstrate the need by use of monetary loss</a:t>
            </a:r>
          </a:p>
          <a:p>
            <a:pPr fontAlgn="ctr"/>
            <a:r>
              <a:rPr lang="en-US" sz="3600" dirty="0" smtClean="0"/>
              <a:t>Report, PowerPoint, etc.</a:t>
            </a:r>
          </a:p>
        </p:txBody>
      </p:sp>
    </p:spTree>
    <p:extLst>
      <p:ext uri="{BB962C8B-B14F-4D97-AF65-F5344CB8AC3E}">
        <p14:creationId xmlns:p14="http://schemas.microsoft.com/office/powerpoint/2010/main" val="415464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Autofit/>
          </a:bodyPr>
          <a:lstStyle/>
          <a:p>
            <a:r>
              <a:rPr lang="en-US" sz="4000" dirty="0" smtClean="0"/>
              <a:t>If we have done it right..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0790">
            <a:off x="8447364" y="2091704"/>
            <a:ext cx="2991267" cy="32770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9472">
            <a:off x="813963" y="2420381"/>
            <a:ext cx="2619702" cy="26197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9" y="2072076"/>
            <a:ext cx="47625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Show Me the Money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5 Steps to get funding for IT Security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440" y="740536"/>
            <a:ext cx="3308202" cy="37269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4" y="493467"/>
            <a:ext cx="2373086" cy="223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9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503853"/>
            <a:ext cx="9601200" cy="1142385"/>
          </a:xfrm>
        </p:spPr>
        <p:txBody>
          <a:bodyPr>
            <a:noAutofit/>
          </a:bodyPr>
          <a:lstStyle/>
          <a:p>
            <a:r>
              <a:rPr lang="en-US" sz="4000" dirty="0" smtClean="0"/>
              <a:t>Additional stuff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1981201"/>
            <a:ext cx="10087947" cy="4214326"/>
          </a:xfrm>
        </p:spPr>
        <p:txBody>
          <a:bodyPr>
            <a:normAutofit/>
          </a:bodyPr>
          <a:lstStyle/>
          <a:p>
            <a:pPr fontAlgn="ctr"/>
            <a:r>
              <a:rPr lang="en-US" sz="3600" dirty="0" smtClean="0"/>
              <a:t>Use external resources if needed</a:t>
            </a:r>
          </a:p>
          <a:p>
            <a:pPr fontAlgn="ctr"/>
            <a:r>
              <a:rPr lang="en-US" sz="3600" dirty="0" smtClean="0"/>
              <a:t>Use free tools if needed</a:t>
            </a:r>
            <a:endParaRPr lang="en-US" sz="3600" dirty="0"/>
          </a:p>
          <a:p>
            <a:pPr lvl="1" fontAlgn="ctr"/>
            <a:r>
              <a:rPr lang="en-US" sz="3400" dirty="0" smtClean="0"/>
              <a:t>Nessus</a:t>
            </a:r>
          </a:p>
          <a:p>
            <a:pPr lvl="1" fontAlgn="ctr"/>
            <a:r>
              <a:rPr lang="en-US" sz="3400" dirty="0" smtClean="0"/>
              <a:t>Security Onion</a:t>
            </a:r>
          </a:p>
          <a:p>
            <a:pPr marL="274320" lvl="1" indent="0" fontAlgn="ctr">
              <a:buNone/>
            </a:pPr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397744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diamond grid presentation (widescreen)</Template>
  <TotalTime>0</TotalTime>
  <Words>545</Words>
  <Application>Microsoft Office PowerPoint</Application>
  <PresentationFormat>Widescreen</PresentationFormat>
  <Paragraphs>118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Diamond Grid 16x9</vt:lpstr>
      <vt:lpstr>Show Me the Money</vt:lpstr>
      <vt:lpstr>Pssst.. Who is this guy? </vt:lpstr>
      <vt:lpstr>I’m Just Like you…</vt:lpstr>
      <vt:lpstr>Why do this stuff</vt:lpstr>
      <vt:lpstr>Lets Get Started</vt:lpstr>
      <vt:lpstr> Step 1 - Policies and Procedures    (or whatever you call them)</vt:lpstr>
      <vt:lpstr>Step 2  Speak to your management team</vt:lpstr>
      <vt:lpstr>Step 3 Perform an inventory</vt:lpstr>
      <vt:lpstr>Before we move on you should now have the following</vt:lpstr>
      <vt:lpstr> Step 4 Risk Assessment </vt:lpstr>
      <vt:lpstr> Step 4 Risk Assessment </vt:lpstr>
      <vt:lpstr>Step 5 Demonstrate the results</vt:lpstr>
      <vt:lpstr>If we have done it right..</vt:lpstr>
      <vt:lpstr>Show Me the Money</vt:lpstr>
      <vt:lpstr>Additional stuff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2016-08-11T02:09:31Z</dcterms:created>
  <dcterms:modified xsi:type="dcterms:W3CDTF">2016-08-11T18:09:16Z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